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5" r:id="rId2"/>
    <p:sldId id="446" r:id="rId3"/>
    <p:sldId id="256" r:id="rId4"/>
    <p:sldId id="447" r:id="rId5"/>
    <p:sldId id="275" r:id="rId6"/>
    <p:sldId id="301" r:id="rId7"/>
    <p:sldId id="284" r:id="rId8"/>
    <p:sldId id="285" r:id="rId9"/>
    <p:sldId id="286" r:id="rId10"/>
    <p:sldId id="294" r:id="rId11"/>
    <p:sldId id="295" r:id="rId12"/>
    <p:sldId id="266" r:id="rId13"/>
    <p:sldId id="297" r:id="rId14"/>
    <p:sldId id="300" r:id="rId15"/>
    <p:sldId id="298" r:id="rId16"/>
    <p:sldId id="299" r:id="rId17"/>
    <p:sldId id="449" r:id="rId18"/>
    <p:sldId id="451" r:id="rId19"/>
    <p:sldId id="452" r:id="rId20"/>
    <p:sldId id="453" r:id="rId21"/>
    <p:sldId id="454" r:id="rId22"/>
    <p:sldId id="456" r:id="rId23"/>
    <p:sldId id="265" r:id="rId24"/>
    <p:sldId id="262" r:id="rId25"/>
    <p:sldId id="458" r:id="rId26"/>
    <p:sldId id="457" r:id="rId27"/>
    <p:sldId id="460" r:id="rId28"/>
    <p:sldId id="462" r:id="rId29"/>
    <p:sldId id="464" r:id="rId30"/>
    <p:sldId id="467" r:id="rId31"/>
    <p:sldId id="465" r:id="rId32"/>
    <p:sldId id="466" r:id="rId33"/>
    <p:sldId id="468" r:id="rId34"/>
    <p:sldId id="257" r:id="rId35"/>
    <p:sldId id="258" r:id="rId36"/>
    <p:sldId id="259" r:id="rId37"/>
    <p:sldId id="260" r:id="rId38"/>
    <p:sldId id="469" r:id="rId39"/>
    <p:sldId id="261" r:id="rId40"/>
    <p:sldId id="264" r:id="rId41"/>
    <p:sldId id="470" r:id="rId42"/>
    <p:sldId id="471" r:id="rId43"/>
    <p:sldId id="267" r:id="rId44"/>
    <p:sldId id="268" r:id="rId45"/>
    <p:sldId id="263" r:id="rId46"/>
    <p:sldId id="455" r:id="rId4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3DC9B-471E-48C0-BA12-AA0BA610B0A0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D6B4-66E8-4185-973C-DDD0EFBF1FF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6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169-63D2-4C8F-8B83-3A575021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C134B-9B60-46CA-B0A6-4ED5EC0F6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F7F5-0300-419F-BF86-6CD6A172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95BF-AB52-40D4-91C8-2F95A62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3576-BD21-409B-B6F7-18341A6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5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B25-A9C0-4E7A-A71D-F767A087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1B10F-960D-44B6-93A8-01B1B63E5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BB00-A811-4435-B41A-6A58F892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3815-B46F-4C15-A924-C96B7A43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7240-4019-4729-9088-B8F1AE8D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4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29194-E522-4DD4-BCE2-9F22FE620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AE4B-6B6F-4BDE-95F2-976D38B43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4318-F2F9-49E8-BBDC-97FB77A4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B968-7575-4ECD-8782-56AFFF8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B3F7-2366-4D90-B498-F1E451F4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702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A97-2700-4B2B-8D06-16EE122A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A74-C66B-49C7-AED2-DEE007EB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2E3A-C0D2-49B0-A4C6-4D437236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B240A-2902-49EF-BDE5-F655B6F5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F4DD-01A2-4119-8CA9-77B3055A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73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0699-6A46-4501-A904-1C7840B3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DC9-38A3-4F0D-8C2C-5309D9A6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6379-BD86-40ED-82B9-852992E4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6BDE-3B7F-40BC-9366-5B59E11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E07B-3220-44B3-8715-76D9265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345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C485-BCDC-4BA4-A9E2-D2D1D1F2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4056-7D05-4DC1-99AA-9925C398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9363-722E-4672-8F50-8E9EE542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16E8-B9EF-4E62-9949-477F8E7A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2780E-4124-4759-9901-8CD460B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B2449-7AEE-4073-8244-52EE702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88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0DA0-21EC-46B4-BB12-A9458D45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E735-2411-40CD-9D19-7B3B0D87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B0969-F3B0-4D73-A539-9C98FFE8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6A9EF-8EBF-40AC-AC0F-92BEDDB24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61AF1-1BC4-4B8C-A28F-E44FBE669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53AB-89C5-4660-8BA5-1530E8A1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983B0-3F1F-450E-9F02-8E1AFA41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22E3-A84C-4D36-A866-AD02A350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99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172-9E51-483C-BDB7-9EDCCFB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B1B76-FC51-4D6D-8B7E-927024D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632A-E8FB-43EF-8014-53E42CCD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A672-B2EC-4F43-8320-D2377223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679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6C93F-A95C-4788-B7AB-75CA62BD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CE296-26BF-47F8-9759-5E74DEAC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ADEA-5A2C-4276-A3DF-B382ECE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6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9BD5-39FE-4516-A431-7B1F4386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990A-BFEE-4ACC-9C74-48082E288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93D3B-8276-4E3D-AD08-1804676CE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7E18-F28C-49BC-AEA1-4895263C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0F99-3AE4-430F-AE63-5435E147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EC3E6-9D5F-4436-A19B-4712C637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48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5A7-2BB6-4F2D-A672-CF513104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D9046-F5C5-45BA-815D-009EB7CE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D5046-F44C-426B-9DB5-DA1389E42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6395-7E8B-455C-AEE1-7B1C4A48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CF073-9E7C-42D3-92B1-BDAC0853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1E8E-9899-4ED9-8FC7-E162B79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1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0D3EC-45BF-4FD5-8741-BB194FB4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67B5-ACB6-43A2-8414-7DDBDC4C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F540-318A-4C7F-9286-630A7860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F87C-95EE-474C-9F00-C4E6B588EA28}" type="datetimeFigureOut">
              <a:rPr lang="th-TH" smtClean="0"/>
              <a:t>21/11/63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11F4-4E80-43D9-A95C-4007C452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9DF2-55D9-49F2-8DBB-DA416471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940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Operation Research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9748-025D-4522-AEF0-85E98956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3" y="135921"/>
            <a:ext cx="10515600" cy="74611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Probability (Calculated Guess)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5E9F-74B9-487F-BF74-C1D8F4B18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16421"/>
            <a:ext cx="11761100" cy="526299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Probability is the branch of mathematics concerning numerical descriptions of how likely an event is to occur, or how likely it is that a proposition is true. </a:t>
            </a:r>
          </a:p>
          <a:p>
            <a:pPr algn="just"/>
            <a:r>
              <a:rPr lang="en-US" dirty="0"/>
              <a:t>The probability of an event is a number between 0 and 1, where, roughly speaking, 0 indicates impossibility of the event and 1 indicates certainty.</a:t>
            </a:r>
          </a:p>
          <a:p>
            <a:pPr algn="just"/>
            <a:r>
              <a:rPr lang="en-US" dirty="0"/>
              <a:t>The higher the probability of an event, the more likely it is that the event will occur. A simple example is the tossing of a fair (unbiased) coin. </a:t>
            </a:r>
          </a:p>
          <a:p>
            <a:pPr algn="just"/>
            <a:r>
              <a:rPr lang="en-US" dirty="0"/>
              <a:t>Since the coin is fair, the two outcomes ("heads" and "tails") are both equally probable; the probability of "heads" equals the probability of "tails"; and since no other outcomes are possible, the probability of either "heads" or "tails" is 1/2 (which could also be written as 0.5 or 50%).</a:t>
            </a:r>
          </a:p>
          <a:p>
            <a:pPr algn="just"/>
            <a:endParaRPr lang="en-US" dirty="0"/>
          </a:p>
          <a:p>
            <a:pPr algn="just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809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FB3-0C58-4A62-A513-8337DC92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3" y="135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Observation or Measurement And </a:t>
            </a:r>
            <a:br>
              <a:rPr lang="en-US" b="1" dirty="0"/>
            </a:br>
            <a:r>
              <a:rPr lang="en-US" b="1" dirty="0"/>
              <a:t>Experiment or Random Experiment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445-4E75-46B1-9B22-1F9ABB66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3" y="1545579"/>
            <a:ext cx="11953412" cy="3274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Suppose a coin is tossed once and the up face is recorded. The recorded is called an observation or measurement.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process of making observation is called an Experiment.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coin, rolling a die and drawing a card from a deck are all examples of random experiments.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4B33-360C-48E5-8084-B6C7CBAB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1" y="4660695"/>
            <a:ext cx="2657475" cy="206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4265-AC7A-4A3E-878A-8E5DE3D1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39" y="4660695"/>
            <a:ext cx="3002819" cy="2061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0211-551D-427E-99A7-7554F427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7" y="5248620"/>
            <a:ext cx="2351832" cy="12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761D-5696-405E-AF30-65C333B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0" y="114272"/>
            <a:ext cx="10515600" cy="6463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Experiment , Trial And Outcome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AA2B7-D5BE-4939-BE70-3E7988FA2E7C}"/>
              </a:ext>
            </a:extLst>
          </p:cNvPr>
          <p:cNvSpPr txBox="1"/>
          <p:nvPr/>
        </p:nvSpPr>
        <p:spPr>
          <a:xfrm>
            <a:off x="202048" y="760651"/>
            <a:ext cx="11989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is any action, process or phenomenon whose result (outcome) is subject to uncertainty is called an Experiment.</a:t>
            </a:r>
          </a:p>
          <a:p>
            <a:endParaRPr lang="en-US" dirty="0"/>
          </a:p>
          <a:p>
            <a:r>
              <a:rPr lang="en-US" dirty="0"/>
              <a:t>Each repetition of an experiment is called as a Trial</a:t>
            </a:r>
          </a:p>
          <a:p>
            <a:endParaRPr lang="en-US" dirty="0"/>
          </a:p>
          <a:p>
            <a:r>
              <a:rPr lang="en-US" dirty="0"/>
              <a:t>An outcome is a result of an experiment is called Outcome.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8AED-D44D-4D85-A43D-02659A7E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7" y="3429000"/>
            <a:ext cx="7305675" cy="33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ADB6-4569-48D9-9307-50C511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5" y="227339"/>
            <a:ext cx="10515600" cy="6544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Sample Space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F8F4-5036-473F-A303-80265B56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6" y="1000237"/>
            <a:ext cx="114664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sample space is the set of all possible outcomes in an experiment.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Example:</a:t>
            </a:r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coin: the sample space is {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</a:t>
            </a:r>
            <a:r>
              <a:rPr lang="en-US" dirty="0">
                <a:solidFill>
                  <a:srgbClr val="000000"/>
                </a:solidFill>
                <a:latin typeface="Nunito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Tossing a two coin: the sample space is {HH, HT, TH, TT}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Rolling a Die : the sample space is {1,2,3,4,5,6}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5ABC5-2025-4EDC-A524-1087C49D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859901"/>
            <a:ext cx="4468660" cy="2997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85A29-E6F7-4FC8-A9CE-4274E57D5509}"/>
              </a:ext>
            </a:extLst>
          </p:cNvPr>
          <p:cNvSpPr txBox="1"/>
          <p:nvPr/>
        </p:nvSpPr>
        <p:spPr>
          <a:xfrm>
            <a:off x="5271286" y="3979387"/>
            <a:ext cx="486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{HH, HT, TH, TT}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D5B3-4AEF-4B74-B1DF-1CB95C7B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4" y="4509676"/>
            <a:ext cx="5030296" cy="21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F0B-71C9-427A-9A6E-B23D81A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3 times. List the sample space.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481D-D26F-4CB2-BA15-4F9E984E24E1}"/>
              </a:ext>
            </a:extLst>
          </p:cNvPr>
          <p:cNvSpPr txBox="1"/>
          <p:nvPr/>
        </p:nvSpPr>
        <p:spPr>
          <a:xfrm>
            <a:off x="838200" y="1796432"/>
            <a:ext cx="981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{HHH, HHT, HTH, HTT, THH, THT, TTH,TTT}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9FC0-37C4-4F9F-A265-E673117E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21" y="2856488"/>
            <a:ext cx="8067675" cy="38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C4DB-546D-44EE-969D-E1A672A4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88" y="376562"/>
            <a:ext cx="718909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Sample Space of 1 Kid in Line {Boy, Girl}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05-E0D3-4FE7-A2D8-DCBD8A7EC244}"/>
              </a:ext>
            </a:extLst>
          </p:cNvPr>
          <p:cNvSpPr txBox="1"/>
          <p:nvPr/>
        </p:nvSpPr>
        <p:spPr>
          <a:xfrm>
            <a:off x="239388" y="1560284"/>
            <a:ext cx="10005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2 Kids in Line {Boy </a:t>
            </a:r>
            <a:r>
              <a:rPr lang="en-US" dirty="0" err="1"/>
              <a:t>Boy</a:t>
            </a:r>
            <a:r>
              <a:rPr lang="en-US" dirty="0"/>
              <a:t>, Boy Girl, Girl Boy, Girl </a:t>
            </a:r>
            <a:r>
              <a:rPr lang="en-US" dirty="0" err="1"/>
              <a:t>Girl</a:t>
            </a:r>
            <a:r>
              <a:rPr lang="en-US" dirty="0"/>
              <a:t> 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09BA4-67F9-4C2B-BB1B-4B686D4C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16" y="684527"/>
            <a:ext cx="640080" cy="709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5243A-837F-4D54-8CE6-15BFF347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03" y="2006228"/>
            <a:ext cx="3330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94671-5066-4D3A-B20A-F639B33A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20" y="2006228"/>
            <a:ext cx="264936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C000AF-E50C-4FCF-9C65-345A5356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41" y="2015649"/>
            <a:ext cx="264936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076E05-FCD5-498D-87C8-8D6261CC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68" y="2006228"/>
            <a:ext cx="264936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4C380-BF0D-4EB7-8121-9CE54E69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68" y="2007959"/>
            <a:ext cx="33306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36EB76-DAAD-4AB3-AD03-EBCAB6E8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1991704"/>
            <a:ext cx="264936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9E0606-922C-4BBC-A5D5-F42F4F8C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3" y="2036650"/>
            <a:ext cx="333060" cy="6400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1E9B15-6686-4559-8398-97B8FA46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220" y="2006228"/>
            <a:ext cx="333060" cy="6400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E88152-C19D-47C2-A3FB-222753168398}"/>
              </a:ext>
            </a:extLst>
          </p:cNvPr>
          <p:cNvSpPr txBox="1"/>
          <p:nvPr/>
        </p:nvSpPr>
        <p:spPr>
          <a:xfrm>
            <a:off x="110119" y="3091535"/>
            <a:ext cx="11453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3 Kids in Line {BBB, …. GGG}</a:t>
            </a:r>
            <a:endParaRPr lang="th-T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C2C51-1BF5-4D57-8DCA-84D3061960CB}"/>
              </a:ext>
            </a:extLst>
          </p:cNvPr>
          <p:cNvSpPr txBox="1"/>
          <p:nvPr/>
        </p:nvSpPr>
        <p:spPr>
          <a:xfrm>
            <a:off x="477430" y="4248319"/>
            <a:ext cx="59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of Sample Space = 2</a:t>
            </a:r>
            <a:r>
              <a:rPr lang="en-US" baseline="30000" dirty="0"/>
              <a:t>S</a:t>
            </a:r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D74527-B14C-4651-A9C5-A6148BDA0154}"/>
              </a:ext>
            </a:extLst>
          </p:cNvPr>
          <p:cNvSpPr/>
          <p:nvPr/>
        </p:nvSpPr>
        <p:spPr>
          <a:xfrm>
            <a:off x="4750025" y="2036650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31E9D1-F7A0-4559-9250-42742CEC36A2}"/>
              </a:ext>
            </a:extLst>
          </p:cNvPr>
          <p:cNvSpPr/>
          <p:nvPr/>
        </p:nvSpPr>
        <p:spPr>
          <a:xfrm>
            <a:off x="6025275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53B394-B43D-487B-897C-5EBB62864EB9}"/>
              </a:ext>
            </a:extLst>
          </p:cNvPr>
          <p:cNvSpPr/>
          <p:nvPr/>
        </p:nvSpPr>
        <p:spPr>
          <a:xfrm>
            <a:off x="7453212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DF636C-BCD1-4081-8968-2FC6FC796C0A}"/>
              </a:ext>
            </a:extLst>
          </p:cNvPr>
          <p:cNvSpPr/>
          <p:nvPr/>
        </p:nvSpPr>
        <p:spPr>
          <a:xfrm>
            <a:off x="8788405" y="2000044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B25EBC-F67A-43F7-8341-B4347EE92116}"/>
              </a:ext>
            </a:extLst>
          </p:cNvPr>
          <p:cNvSpPr/>
          <p:nvPr/>
        </p:nvSpPr>
        <p:spPr>
          <a:xfrm>
            <a:off x="6762600" y="552253"/>
            <a:ext cx="971891" cy="8002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43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4E38-8CA2-41AE-8051-17AB3B2A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4 times. List the sample space.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8F873-4D2F-40C7-936B-DB5B0369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1" y="1690688"/>
            <a:ext cx="6008377" cy="5086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59A0-A560-4233-A57B-86F45074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70" y="2660214"/>
            <a:ext cx="5019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FD8D-D64B-4D0F-8251-F2550133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6" y="11973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BCB5-441B-4A14-ABA0-CF9F5FD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14" y="1768980"/>
            <a:ext cx="10515600" cy="48907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Markov Chain is a random process in which the occurrence of future (next) state depends on the immediately (current) preceding sate it is known as Markov Chain Or Process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State: A state is a condition or location of an object in the system at specific or time is known as state.</a:t>
            </a:r>
          </a:p>
          <a:p>
            <a:pPr marL="0" indent="0">
              <a:buNone/>
            </a:pPr>
            <a:r>
              <a:rPr lang="en-US" dirty="0"/>
              <a:t>Behavior of consumers in terms of their brand (state because check different brands) loyalty and switching pattern.</a:t>
            </a:r>
          </a:p>
          <a:p>
            <a:pPr marL="0" indent="0">
              <a:buNone/>
            </a:pPr>
            <a:r>
              <a:rPr lang="en-US" dirty="0"/>
              <a:t>System = Market Place</a:t>
            </a:r>
          </a:p>
          <a:p>
            <a:pPr marL="0" indent="0">
              <a:buNone/>
            </a:pPr>
            <a:r>
              <a:rPr lang="en-US" dirty="0"/>
              <a:t>Any Machine use to made or manufacture a product, we also sue Markov Chain.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2E8C-63F2-4F10-81E8-FEF89F92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17" y="119735"/>
            <a:ext cx="2944447" cy="16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4B3E-FCFA-4D75-8927-63349022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1" y="456820"/>
            <a:ext cx="6029325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BE95F-E6E7-459D-B728-A62800E4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59" y="1070087"/>
            <a:ext cx="4800600" cy="2647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975C5-9BB1-42B4-9E3C-6521C9A961C3}"/>
              </a:ext>
            </a:extLst>
          </p:cNvPr>
          <p:cNvSpPr txBox="1"/>
          <p:nvPr/>
        </p:nvSpPr>
        <p:spPr>
          <a:xfrm>
            <a:off x="995320" y="4750025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37C81-778D-47D7-8280-95AD1165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24" y="1343278"/>
            <a:ext cx="8201025" cy="5399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713D2-2EF1-4B38-93AC-CBC17F0B98F1}"/>
              </a:ext>
            </a:extLst>
          </p:cNvPr>
          <p:cNvSpPr txBox="1"/>
          <p:nvPr/>
        </p:nvSpPr>
        <p:spPr>
          <a:xfrm>
            <a:off x="461246" y="309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31504"/>
              </p:ext>
            </p:extLst>
          </p:nvPr>
        </p:nvGraphicFramePr>
        <p:xfrm>
          <a:off x="202301" y="659746"/>
          <a:ext cx="11806280" cy="5134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Formulation and analysis of probabilistic models in operations research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 processes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Renewal processes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 chains</a:t>
                      </a:r>
                    </a:p>
                    <a:p>
                      <a:pPr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Queuing theory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4950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Markovian decision processes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5501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series analysis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areas reliability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593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 flows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and inventory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23417-5CBA-48E6-B9D6-B24FD3865198}"/>
              </a:ext>
            </a:extLst>
          </p:cNvPr>
          <p:cNvSpPr txBox="1"/>
          <p:nvPr/>
        </p:nvSpPr>
        <p:spPr>
          <a:xfrm>
            <a:off x="202301" y="5947213"/>
            <a:ext cx="7348152" cy="64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/>
            <a:r>
              <a:rPr lang="en-US" sz="1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Recommended Books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4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C. Richard Cassady, Joel A.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Nachlas</a:t>
            </a: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Probability Models in Operations Research</a:t>
            </a: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Wayne L. Winston, Introduction to Probability Models: Operations Research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790C3-6E92-4C61-B202-8E56EB9A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87" y="1361547"/>
            <a:ext cx="8562301" cy="519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210F0-D7EC-4EE1-B247-8398BDA4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20" y="3009127"/>
            <a:ext cx="3648075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3BBC-68C8-4568-9A0C-7721F8459139}"/>
              </a:ext>
            </a:extLst>
          </p:cNvPr>
          <p:cNvSpPr txBox="1"/>
          <p:nvPr/>
        </p:nvSpPr>
        <p:spPr>
          <a:xfrm>
            <a:off x="525764" y="296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8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1DFB1-0FA2-4B96-9451-18D84A9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" y="2166979"/>
            <a:ext cx="105156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29586-B1FA-4A25-BB45-D1FEF217E134}"/>
              </a:ext>
            </a:extLst>
          </p:cNvPr>
          <p:cNvSpPr txBox="1"/>
          <p:nvPr/>
        </p:nvSpPr>
        <p:spPr>
          <a:xfrm>
            <a:off x="801111" y="500021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0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3664-D45C-44CB-8220-A845484F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15" y="22182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Stochastic Process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8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Random Variable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assigns a numerical value to the outcomes in the sample space of a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is a set of possible values from a random experiment. 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variable whose possible values are numerical outcomes of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denoted by capital X.</a:t>
            </a:r>
            <a:endParaRPr lang="th-T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BDD40-4723-4AAB-92E6-1CBADEE9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7" y="3641416"/>
            <a:ext cx="5157999" cy="1867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30DB0-9BDA-4E8B-934F-9B30FC48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96" y="3641413"/>
            <a:ext cx="6425751" cy="186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C8F9B-8C66-4D44-9573-7DF6AB5B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3" y="5591175"/>
            <a:ext cx="4343400" cy="1064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ECF1-3F60-4CF3-A93F-71AB92AD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379" y="5508931"/>
            <a:ext cx="3162300" cy="12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350CD-7C58-4748-AB23-8776BAD6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2695" y="877605"/>
            <a:ext cx="4295775" cy="24222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A0838-2F39-4F6E-ABDC-CA56DE312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18964"/>
              </p:ext>
            </p:extLst>
          </p:nvPr>
        </p:nvGraphicFramePr>
        <p:xfrm>
          <a:off x="566695" y="877605"/>
          <a:ext cx="5725160" cy="2359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300453545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714691403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345514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No: of (X) Cell/Mobile Phones, X = Random Variable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Customers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Prob P(X=x), x=no: of values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62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450/1000 = 0.45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5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340/1000 = 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00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110/1000 = 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40/1000 = 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4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40/1000 = 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7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20/1000 = 0.02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24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52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8AAD58-5292-49E9-AC45-0A46687AA519}"/>
              </a:ext>
            </a:extLst>
          </p:cNvPr>
          <p:cNvSpPr txBox="1"/>
          <p:nvPr/>
        </p:nvSpPr>
        <p:spPr>
          <a:xfrm>
            <a:off x="436970" y="291313"/>
            <a:ext cx="1125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Suppose a Company want to increase the sell of their Mobiles 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D240-2CE5-46F1-ABB8-0F46EE6EDA42}"/>
              </a:ext>
            </a:extLst>
          </p:cNvPr>
          <p:cNvSpPr txBox="1"/>
          <p:nvPr/>
        </p:nvSpPr>
        <p:spPr>
          <a:xfrm>
            <a:off x="299658" y="3299833"/>
            <a:ext cx="1125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4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/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=0.04+0.02=0.06 </m:t>
                    </m:r>
                  </m:oMath>
                </a14:m>
                <a:r>
                  <a:rPr lang="en-US" sz="2000" b="0" dirty="0"/>
                  <a:t> = </a:t>
                </a:r>
                <a:r>
                  <a:rPr lang="en-US" sz="2000" dirty="0"/>
                  <a:t>1000* 0.06 = 60 customers</a:t>
                </a:r>
                <a:endParaRPr lang="th-TH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blipFill>
                <a:blip r:embed="rId3"/>
                <a:stretch>
                  <a:fillRect l="-758" t="-34000" b="-4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E66A769-4ACA-4F16-AA68-623AE133356A}"/>
              </a:ext>
            </a:extLst>
          </p:cNvPr>
          <p:cNvSpPr txBox="1"/>
          <p:nvPr/>
        </p:nvSpPr>
        <p:spPr>
          <a:xfrm>
            <a:off x="299659" y="4343404"/>
            <a:ext cx="11256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2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/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0.11+0.04+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0.04+0.02=0.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1000* 0.21 = 210 customers</a:t>
                </a:r>
                <a:endParaRPr lang="th-TH" sz="1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blipFill>
                <a:blip r:embed="rId4"/>
                <a:stretch>
                  <a:fillRect l="-415" t="-5660" b="-1037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56DE7B-C5A7-49D7-BDE8-728707A7F04F}"/>
              </a:ext>
            </a:extLst>
          </p:cNvPr>
          <p:cNvSpPr txBox="1"/>
          <p:nvPr/>
        </p:nvSpPr>
        <p:spPr>
          <a:xfrm>
            <a:off x="224553" y="5441569"/>
            <a:ext cx="10891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1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/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0.34+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0.11+0.04+0.04+0.02=0.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 = </a:t>
                </a:r>
                <a:r>
                  <a:rPr lang="en-US" sz="1600" dirty="0"/>
                  <a:t>1000* 0.55 = 550 customers</a:t>
                </a:r>
                <a:endParaRPr lang="th-TH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blipFill>
                <a:blip r:embed="rId5"/>
                <a:stretch>
                  <a:fillRect l="-273" t="-3125" b="-937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0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Stochastic Process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Any process changes with respect to time is known as Stochastic Process.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Stochastic Process is a probabilistic type model, in which the current state of a process depend all its previous state.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family of random variable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Uses: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To examine and predict the behavior of consumers in terms of their brand loyalty and switching patterns to other brands.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Usually constructed in terms of transition probabilities.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Used to study the stock market price movements</a:t>
            </a:r>
          </a:p>
        </p:txBody>
      </p:sp>
    </p:spTree>
    <p:extLst>
      <p:ext uri="{BB962C8B-B14F-4D97-AF65-F5344CB8AC3E}">
        <p14:creationId xmlns:p14="http://schemas.microsoft.com/office/powerpoint/2010/main" val="104327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DCB0-5112-4269-8648-E6AD961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3740-E14C-49FD-BAD4-2BC25F65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836123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Markov Chain is said to be irreducible if every state communicate with every other state, otherwise it is called as Not Irreducible.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3F0E6-F4E9-4E7D-9E4E-90EB112D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11560"/>
            <a:ext cx="2438400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82F75-EF6D-44B4-8FE0-6FDFEDDC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473485"/>
            <a:ext cx="3629025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17389-F507-4C4C-8E9A-F9A624F053B1}"/>
              </a:ext>
            </a:extLst>
          </p:cNvPr>
          <p:cNvSpPr txBox="1"/>
          <p:nvPr/>
        </p:nvSpPr>
        <p:spPr>
          <a:xfrm>
            <a:off x="7038975" y="2367171"/>
            <a:ext cx="4324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C(0) = {0,1,2} </a:t>
            </a:r>
          </a:p>
          <a:p>
            <a:r>
              <a:rPr lang="en-US" dirty="0"/>
              <a:t>C(1) = {0,1,2}</a:t>
            </a:r>
          </a:p>
          <a:p>
            <a:r>
              <a:rPr lang="en-US" dirty="0"/>
              <a:t>C(2) = {0,1,2}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A5E1A-F30A-4D74-9BCF-B752D3B1464D}"/>
              </a:ext>
            </a:extLst>
          </p:cNvPr>
          <p:cNvSpPr txBox="1"/>
          <p:nvPr/>
        </p:nvSpPr>
        <p:spPr>
          <a:xfrm>
            <a:off x="295275" y="178834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8811E-A293-42DF-A420-BAEAF0D1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955396"/>
            <a:ext cx="5934075" cy="2670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C35CC7-3462-4077-B2AC-2C7A8C6C70A4}"/>
              </a:ext>
            </a:extLst>
          </p:cNvPr>
          <p:cNvSpPr txBox="1"/>
          <p:nvPr/>
        </p:nvSpPr>
        <p:spPr>
          <a:xfrm>
            <a:off x="6970826" y="4566281"/>
            <a:ext cx="4239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400" dirty="0"/>
              <a:t>C(1) = {1,2,3,4} </a:t>
            </a:r>
          </a:p>
          <a:p>
            <a:r>
              <a:rPr lang="en-US" sz="2400" dirty="0"/>
              <a:t>C(2) = {1,2,3,4}</a:t>
            </a:r>
          </a:p>
          <a:p>
            <a:r>
              <a:rPr lang="en-US" sz="2400" dirty="0"/>
              <a:t>C(3) = {1,2,3,4}</a:t>
            </a:r>
          </a:p>
          <a:p>
            <a:r>
              <a:rPr lang="en-US" sz="2400" dirty="0"/>
              <a:t>C(4) = {1,2,3,4}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518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65C19-D5EB-4F78-A607-5848009E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7" y="1285875"/>
            <a:ext cx="3619500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6EC69-AAEC-4897-9A58-25ABA240D810}"/>
              </a:ext>
            </a:extLst>
          </p:cNvPr>
          <p:cNvSpPr txBox="1"/>
          <p:nvPr/>
        </p:nvSpPr>
        <p:spPr>
          <a:xfrm>
            <a:off x="3835288" y="1193543"/>
            <a:ext cx="496884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Not Irreducible (</a:t>
            </a:r>
            <a:r>
              <a:rPr lang="en-US" sz="1800" b="1" dirty="0"/>
              <a:t>original sate always count as reachable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dirty="0"/>
              <a:t>C(S1) = {S1,S2,S3,S4,S5}</a:t>
            </a:r>
          </a:p>
          <a:p>
            <a:r>
              <a:rPr lang="en-US" dirty="0"/>
              <a:t>C(S2) = {S1,S2,S3,S4,S5}</a:t>
            </a:r>
          </a:p>
          <a:p>
            <a:r>
              <a:rPr lang="en-US" dirty="0"/>
              <a:t>C(S3) = {S1,S2,S3,S4,S5}</a:t>
            </a:r>
          </a:p>
          <a:p>
            <a:r>
              <a:rPr lang="en-US" dirty="0"/>
              <a:t>C(S4) = {S4,S5}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61E0E-4ECA-4378-90B8-C5F38067013F}"/>
              </a:ext>
            </a:extLst>
          </p:cNvPr>
          <p:cNvSpPr txBox="1"/>
          <p:nvPr/>
        </p:nvSpPr>
        <p:spPr>
          <a:xfrm>
            <a:off x="384287" y="50170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A8246-5B7D-4ACB-8A1E-D3ADA3CE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3" y="4595812"/>
            <a:ext cx="3648075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2BB35-08D6-48C9-A23A-CC9E5FA5CAB9}"/>
              </a:ext>
            </a:extLst>
          </p:cNvPr>
          <p:cNvSpPr txBox="1"/>
          <p:nvPr/>
        </p:nvSpPr>
        <p:spPr>
          <a:xfrm>
            <a:off x="4549071" y="418034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Irreducible (</a:t>
            </a:r>
            <a:r>
              <a:rPr lang="en-US" sz="2000" b="1" dirty="0"/>
              <a:t>original sate always </a:t>
            </a:r>
          </a:p>
          <a:p>
            <a:r>
              <a:rPr lang="en-US" sz="2000" b="1" dirty="0"/>
              <a:t>count as reachable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000" dirty="0"/>
              <a:t>C(S1) = {S1,S2,S3,S4,S5}</a:t>
            </a:r>
          </a:p>
          <a:p>
            <a:r>
              <a:rPr lang="en-US" sz="2000" dirty="0"/>
              <a:t>C(S2) = {S1,S2,S3,S4,S5}</a:t>
            </a:r>
          </a:p>
          <a:p>
            <a:r>
              <a:rPr lang="en-US" sz="2000" dirty="0"/>
              <a:t>C(S3) = {S1,S2,S3,S4,S5}</a:t>
            </a:r>
          </a:p>
          <a:p>
            <a:r>
              <a:rPr lang="en-US" sz="2000" dirty="0"/>
              <a:t>C(S4) = {S1,S2,S3,S4,S5}</a:t>
            </a:r>
          </a:p>
          <a:p>
            <a:r>
              <a:rPr lang="en-US" sz="2000" dirty="0"/>
              <a:t>C(S5) = {S1,S2,S3,S4,S5}</a:t>
            </a:r>
          </a:p>
          <a:p>
            <a:endParaRPr lang="th-TH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FFBD6E-C489-4F6F-878E-246E34D0CE59}"/>
              </a:ext>
            </a:extLst>
          </p:cNvPr>
          <p:cNvSpPr/>
          <p:nvPr/>
        </p:nvSpPr>
        <p:spPr>
          <a:xfrm>
            <a:off x="215788" y="1024926"/>
            <a:ext cx="8208022" cy="277023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CB89D9-EA26-4C79-A1FD-A7E0208FAF8A}"/>
              </a:ext>
            </a:extLst>
          </p:cNvPr>
          <p:cNvSpPr/>
          <p:nvPr/>
        </p:nvSpPr>
        <p:spPr>
          <a:xfrm>
            <a:off x="368186" y="4056114"/>
            <a:ext cx="7740033" cy="26380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8ED69C-AC9B-4FA5-B013-0F4D0B6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3" y="64669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5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DAE9C-D64E-463B-BBDE-960E7F77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8" y="1250475"/>
            <a:ext cx="6610350" cy="362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338EE-74C4-450A-B2D1-0594F31C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92" y="4960751"/>
            <a:ext cx="8229600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ED0930-6F19-4CA2-8928-EA8EE3D4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06AD-65B3-4E72-8D1B-4639E99E962C}"/>
              </a:ext>
            </a:extLst>
          </p:cNvPr>
          <p:cNvSpPr txBox="1"/>
          <p:nvPr/>
        </p:nvSpPr>
        <p:spPr>
          <a:xfrm>
            <a:off x="295275" y="72725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6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C2C7-A32A-4107-9580-B3BAA454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" y="1982549"/>
            <a:ext cx="5446614" cy="458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A5FC5-5F05-4728-B4C6-D23F9AD9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41" y="1866815"/>
            <a:ext cx="5595937" cy="45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3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4CB2-7CBB-4D10-B376-22EE40699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05" y="194209"/>
            <a:ext cx="11353126" cy="192590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Operation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Operational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Techniques for Management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Analysis for Management /</a:t>
            </a:r>
            <a:endParaRPr lang="th-TH" sz="3200" b="1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74CCB-6905-44FB-A473-7D6636129BBA}"/>
              </a:ext>
            </a:extLst>
          </p:cNvPr>
          <p:cNvSpPr/>
          <p:nvPr/>
        </p:nvSpPr>
        <p:spPr>
          <a:xfrm>
            <a:off x="995319" y="3123525"/>
            <a:ext cx="2848397" cy="1561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ECBF-6C6B-44C0-9EAC-08DB32C6B7B2}"/>
              </a:ext>
            </a:extLst>
          </p:cNvPr>
          <p:cNvSpPr txBox="1"/>
          <p:nvPr/>
        </p:nvSpPr>
        <p:spPr>
          <a:xfrm>
            <a:off x="995319" y="4814760"/>
            <a:ext cx="3117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means a thing that is ready to use or in a working condition.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52D3E5-0C6A-4021-8562-C646126857C2}"/>
              </a:ext>
            </a:extLst>
          </p:cNvPr>
          <p:cNvSpPr/>
          <p:nvPr/>
        </p:nvSpPr>
        <p:spPr>
          <a:xfrm>
            <a:off x="6096000" y="3172078"/>
            <a:ext cx="3048000" cy="14646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EC139-4145-4792-BF47-EB4F8BDD80CE}"/>
              </a:ext>
            </a:extLst>
          </p:cNvPr>
          <p:cNvSpPr txBox="1"/>
          <p:nvPr/>
        </p:nvSpPr>
        <p:spPr>
          <a:xfrm>
            <a:off x="6096000" y="4636736"/>
            <a:ext cx="41936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means to investigate something or to test something or To investigate or To review.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147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2C1EE-57FD-443B-B31B-B9E99D3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4" y="1951192"/>
            <a:ext cx="880143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C702-2088-4256-ADC7-185D2F1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ECF0-074F-4D03-81D5-00936C3C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96C10-4035-42E2-9419-B7B44171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7" y="257175"/>
            <a:ext cx="7736996" cy="5467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55154-1669-47F1-A43B-98BF7FB5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7" y="0"/>
            <a:ext cx="1175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EA69-104C-498C-A5E3-9E78D280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E9EC-C1BA-41BF-A0B3-CDD2A7E58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2E87D-7167-4AF2-AC70-905F72DD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2" y="876300"/>
            <a:ext cx="9639033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1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2DB0-AEC3-47B8-B314-CDF2FABB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080" y="938676"/>
            <a:ext cx="9144000" cy="10338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Queuing Theory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7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EE3A-B6A0-429E-8749-AF69A3B4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FF37-789A-47DB-B4ED-44F04704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CE118-6FE1-4F98-ADFF-613FF6EF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21" y="2093645"/>
            <a:ext cx="5086350" cy="247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8286F-153C-431C-A914-7C26CCD81CA0}"/>
              </a:ext>
            </a:extLst>
          </p:cNvPr>
          <p:cNvSpPr txBox="1"/>
          <p:nvPr/>
        </p:nvSpPr>
        <p:spPr>
          <a:xfrm>
            <a:off x="3811348" y="2395243"/>
            <a:ext cx="173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490161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DA20-19F2-422B-945C-2A301B2A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A778-030A-419E-8697-913BD6F24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24A64-DC01-4D83-9DE1-D3EBBF0A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438400"/>
            <a:ext cx="9944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5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E59B-FF11-4911-BD05-C62E64AB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8093-E0B0-4A41-B3D2-375780EC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91" y="231923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three major components of Queuing system (1) Customers (2) Queue (3) Service facility.</a:t>
            </a:r>
          </a:p>
          <a:p>
            <a:r>
              <a:rPr lang="en-US" dirty="0"/>
              <a:t>First of all customer arrive.</a:t>
            </a:r>
          </a:p>
          <a:p>
            <a:r>
              <a:rPr lang="en-US" dirty="0"/>
              <a:t>More than one customer arrive to create a line than it is called as Queue or waiting line.</a:t>
            </a:r>
          </a:p>
          <a:p>
            <a:r>
              <a:rPr lang="en-US" dirty="0"/>
              <a:t>Servers are available and to provide service to customer, than such process is known as Service facility.</a:t>
            </a:r>
          </a:p>
          <a:p>
            <a:r>
              <a:rPr lang="en-US" dirty="0"/>
              <a:t>Queue and service facility is the part of system.</a:t>
            </a:r>
          </a:p>
          <a:p>
            <a:r>
              <a:rPr lang="en-US" dirty="0"/>
              <a:t>Customer avail service and out from the system is known as customers departure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729A-72B0-4703-A0C9-E278EAE8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76" y="121381"/>
            <a:ext cx="4179197" cy="20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1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AA39-199F-4AA4-9071-9E46137C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5CFC-12AD-4669-A5B9-3D06C1C3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8A03-4A6E-4A2F-ADA2-D1D003EE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6" y="871074"/>
            <a:ext cx="92202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C4897-669E-4139-A535-07E79E87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6" y="2280774"/>
            <a:ext cx="100965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BF271-52DC-4949-8B97-2CAA2267E0C3}"/>
              </a:ext>
            </a:extLst>
          </p:cNvPr>
          <p:cNvSpPr txBox="1"/>
          <p:nvPr/>
        </p:nvSpPr>
        <p:spPr>
          <a:xfrm>
            <a:off x="1516747" y="5107880"/>
            <a:ext cx="80094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Queue does not count customers that being served</a:t>
            </a:r>
          </a:p>
          <a:p>
            <a:r>
              <a:rPr lang="en-US" dirty="0"/>
              <a:t>Suppose 3 people in line and 2 in the front of cashier</a:t>
            </a:r>
          </a:p>
          <a:p>
            <a:r>
              <a:rPr lang="en-US" dirty="0"/>
              <a:t>So queue has only 3 customers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41490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7AF3-9591-4302-9DE8-70FF8ED8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1E0C-B1D5-4741-A45E-CD33AFC4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1DCAD-2FF3-43D6-B787-361757B1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2262187"/>
            <a:ext cx="56673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0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2B89-C114-483E-B36F-E8BE4A5E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1D73-2272-4F67-A41E-AE1F11B8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Arrival distribution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represents the customers arrival into your system. 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653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B4B-7CDA-4F9E-8B01-5244FEB8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92" y="234669"/>
            <a:ext cx="11297156" cy="76874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Operation Research 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030C-D737-44BE-8945-11425FE8C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92" y="1003412"/>
            <a:ext cx="11771216" cy="57485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all are doing operational research in daily life to make better decision for our profit or for maximizing our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You can purchase something and than you compare 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Each industry apply the operational research to maximize the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Operation research also helps us to develop a model for decision making.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81412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9778-7551-4843-A4B5-A1510505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Queuing Theory?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D60C-83E4-4452-A599-CB24BBCA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Queuing Theory is a mathematical study of waiting lines, using models to show results, and show opportunities, within arrival, service and departure processes.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0536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A79-DC14-4057-B04F-33E19663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9F36-0E65-4202-92A7-7D5BEF27E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22F3-6F29-47B1-9277-C9686DC1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0812" y="795337"/>
            <a:ext cx="68103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1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6DA9-2445-489D-837E-308C763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F029-4E5A-443E-926F-7530415E4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F4598-E768-48B0-9C57-C0066DAA0D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8412" y="1100137"/>
            <a:ext cx="71151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9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70C4-F97F-4B78-9B8A-354B2EEB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A37F-071B-4C19-9B29-D0B515FE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EBFCF-BBE3-4DB4-98AC-79D73BC9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90500"/>
            <a:ext cx="71723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EF1A5-7BD7-46EB-A552-23B2AD4E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1459706"/>
            <a:ext cx="6953250" cy="412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97FCA-380D-4776-9F01-DE06C1AC8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8" y="1690688"/>
            <a:ext cx="6286500" cy="440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20225-D67D-4631-B5E1-8A2C1D9AF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38" y="104775"/>
            <a:ext cx="57340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6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CF22-0F46-447F-9999-03DF094B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25BB-C032-4965-9AC2-0A1036D4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00D78-21B3-49BC-BEB7-FBDBD0F2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28725"/>
            <a:ext cx="113061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9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13E-ED28-42CF-B49B-FC51CE8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294E-C76F-43E3-9E07-5DBEBAFD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Queue: Queue is a line of people or vehicles waiting for something. OR Waiting line is called Queue.</a:t>
            </a:r>
          </a:p>
          <a:p>
            <a:pPr marL="0" indent="0">
              <a:buNone/>
            </a:pPr>
            <a:r>
              <a:rPr lang="en-US" dirty="0"/>
              <a:t>Arrival: 1 Person, Machine, Part, etc. that arrives and demands service is called an Arrival.</a:t>
            </a:r>
          </a:p>
          <a:p>
            <a:pPr marL="0" indent="0">
              <a:buNone/>
            </a:pPr>
            <a:r>
              <a:rPr lang="en-US" dirty="0"/>
              <a:t>Queue Discipline: Rules for determining the order that </a:t>
            </a:r>
            <a:r>
              <a:rPr lang="en-US" dirty="0" err="1"/>
              <a:t>arrivesls</a:t>
            </a:r>
            <a:r>
              <a:rPr lang="en-US" dirty="0"/>
              <a:t> receive service.</a:t>
            </a:r>
          </a:p>
          <a:p>
            <a:pPr marL="0" indent="0">
              <a:buNone/>
            </a:pPr>
            <a:r>
              <a:rPr lang="en-US" dirty="0"/>
              <a:t>Channel: Number of servers is called Channel.</a:t>
            </a:r>
          </a:p>
          <a:p>
            <a:pPr marL="0" indent="0">
              <a:buNone/>
            </a:pPr>
            <a:r>
              <a:rPr lang="en-US" dirty="0"/>
              <a:t>Phase: Number of steps in service is called as Phase.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5385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881C-9E49-467A-B69B-9349ADDE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25" y="298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i="1" dirty="0"/>
              <a:t>THE END</a:t>
            </a:r>
            <a:endParaRPr lang="th-TH" sz="6600" b="1" i="1" dirty="0"/>
          </a:p>
        </p:txBody>
      </p:sp>
    </p:spTree>
    <p:extLst>
      <p:ext uri="{BB962C8B-B14F-4D97-AF65-F5344CB8AC3E}">
        <p14:creationId xmlns:p14="http://schemas.microsoft.com/office/powerpoint/2010/main" val="349168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2A64F-B952-4557-BF46-E934BDA3A95B}"/>
              </a:ext>
            </a:extLst>
          </p:cNvPr>
          <p:cNvSpPr/>
          <p:nvPr/>
        </p:nvSpPr>
        <p:spPr>
          <a:xfrm>
            <a:off x="3544312" y="275129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Mathematical Model</a:t>
            </a:r>
            <a:endParaRPr lang="th-T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7A903-B604-4340-B005-80008F50C4CD}"/>
              </a:ext>
            </a:extLst>
          </p:cNvPr>
          <p:cNvSpPr/>
          <p:nvPr/>
        </p:nvSpPr>
        <p:spPr>
          <a:xfrm>
            <a:off x="1301469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 Model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E7B3D-6168-4FCC-8154-176D52E47E99}"/>
              </a:ext>
            </a:extLst>
          </p:cNvPr>
          <p:cNvSpPr/>
          <p:nvPr/>
        </p:nvSpPr>
        <p:spPr>
          <a:xfrm>
            <a:off x="5874818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Probabilistic Model</a:t>
            </a:r>
            <a:endParaRPr lang="th-TH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6E051-AE89-4BE4-ADC2-6BF0AE3F822C}"/>
              </a:ext>
            </a:extLst>
          </p:cNvPr>
          <p:cNvCxnSpPr>
            <a:stCxn id="5" idx="2"/>
          </p:cNvCxnSpPr>
          <p:nvPr/>
        </p:nvCxnSpPr>
        <p:spPr>
          <a:xfrm>
            <a:off x="4988741" y="1488934"/>
            <a:ext cx="4046" cy="6858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F10F50-56AA-49D1-93B7-B8CC7210D950}"/>
              </a:ext>
            </a:extLst>
          </p:cNvPr>
          <p:cNvCxnSpPr/>
          <p:nvPr/>
        </p:nvCxnSpPr>
        <p:spPr>
          <a:xfrm flipH="1">
            <a:off x="2581360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BE3EB-484C-4AB9-9B83-5C23E7158914}"/>
              </a:ext>
            </a:extLst>
          </p:cNvPr>
          <p:cNvCxnSpPr/>
          <p:nvPr/>
        </p:nvCxnSpPr>
        <p:spPr>
          <a:xfrm flipH="1">
            <a:off x="4988741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A98782-C94F-460E-955C-22D83A014E56}"/>
              </a:ext>
            </a:extLst>
          </p:cNvPr>
          <p:cNvCxnSpPr>
            <a:cxnSpLocks/>
          </p:cNvCxnSpPr>
          <p:nvPr/>
        </p:nvCxnSpPr>
        <p:spPr>
          <a:xfrm>
            <a:off x="2581360" y="2174734"/>
            <a:ext cx="4046" cy="103645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2D50C-2AA6-4792-805F-7C6E62497003}"/>
              </a:ext>
            </a:extLst>
          </p:cNvPr>
          <p:cNvCxnSpPr>
            <a:cxnSpLocks/>
          </p:cNvCxnSpPr>
          <p:nvPr/>
        </p:nvCxnSpPr>
        <p:spPr>
          <a:xfrm flipV="1">
            <a:off x="7396122" y="2174734"/>
            <a:ext cx="1" cy="104644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1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A362-5EBF-42DE-9D9F-82896E3A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BDDD-4412-435D-8DC0-DABC926E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73" y="1135062"/>
            <a:ext cx="115554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</a:rPr>
              <a:t>Such models assume conditions of complete certainty and perfect knowledge.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Such models can assume different values with given probability.</a:t>
            </a:r>
            <a:endParaRPr lang="th-TH" sz="2800" dirty="0">
              <a:solidFill>
                <a:schemeClr val="accent2"/>
              </a:solidFill>
            </a:endParaRP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50E9-B2A5-40F3-B563-27C6EEF4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85975"/>
            <a:ext cx="7498282" cy="272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2BEAA-4C9D-41A6-B5C9-FAC48F6D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3" y="4612460"/>
            <a:ext cx="10962348" cy="22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13027-07A9-4F2D-8CDF-DA667564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9" y="2352675"/>
            <a:ext cx="414830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0821-E57A-4FC7-B7D2-7E06B4FA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6" y="1764062"/>
            <a:ext cx="9772650" cy="49110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779848-97B5-45AB-A0C1-62BCEA83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93BB3-AA6E-41ED-917E-F3D620F9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62357"/>
            <a:ext cx="10020300" cy="56522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F0A392-CA5C-4187-A301-DF762B9A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65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34303-9845-47CD-9509-B6387BE4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149069"/>
            <a:ext cx="9763125" cy="464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75470-F92E-4232-9724-DF6CEAF4D969}"/>
              </a:ext>
            </a:extLst>
          </p:cNvPr>
          <p:cNvSpPr txBox="1"/>
          <p:nvPr/>
        </p:nvSpPr>
        <p:spPr>
          <a:xfrm>
            <a:off x="64736" y="5826978"/>
            <a:ext cx="4361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Suppose 10 person height is 6 feet and weight should be 70 kg. It is not necessary every person having height 6 feet and its weight is 70 kg </a:t>
            </a:r>
            <a:endParaRPr lang="th-TH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E1515F-479E-4F03-B7E5-D9D5445E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5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1884</Words>
  <Application>Microsoft Office PowerPoint</Application>
  <PresentationFormat>Widescreen</PresentationFormat>
  <Paragraphs>210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</vt:lpstr>
      <vt:lpstr>Calibri</vt:lpstr>
      <vt:lpstr>Calibri Light</vt:lpstr>
      <vt:lpstr>Cambria Math</vt:lpstr>
      <vt:lpstr>NonBreakingSpaceOverride</vt:lpstr>
      <vt:lpstr>Nunito</vt:lpstr>
      <vt:lpstr>Times New Roman</vt:lpstr>
      <vt:lpstr>Wingdings</vt:lpstr>
      <vt:lpstr>Office Theme</vt:lpstr>
      <vt:lpstr>Operation Research Credit Hours = 3  by   Dr. Wazir Muhammad Laghari  Email: wazirlaghari@buetk.edu.pk</vt:lpstr>
      <vt:lpstr>PowerPoint Presentation</vt:lpstr>
      <vt:lpstr>Operation Research / Operational Research / Quantitative Techniques for Management / Quantitative Analysis for Management /</vt:lpstr>
      <vt:lpstr>Operation Research  </vt:lpstr>
      <vt:lpstr>PowerPoint Presentation</vt:lpstr>
      <vt:lpstr>Deterministic Versus Probabilistic Model </vt:lpstr>
      <vt:lpstr>Deterministic Versus Probabilistic Model </vt:lpstr>
      <vt:lpstr>Deterministic Versus Probabilistic Model </vt:lpstr>
      <vt:lpstr>Deterministic Versus Probabilistic Model </vt:lpstr>
      <vt:lpstr>Probability (Calculated Guess)</vt:lpstr>
      <vt:lpstr>Observation or Measurement And  Experiment or Random Experiment</vt:lpstr>
      <vt:lpstr>Experiment , Trial And Outcome</vt:lpstr>
      <vt:lpstr>Sample Space</vt:lpstr>
      <vt:lpstr>Example: Flip a coin 3 times. List the sample space.</vt:lpstr>
      <vt:lpstr>Sample Space of 1 Kid in Line {Boy, Girl}</vt:lpstr>
      <vt:lpstr>Example: Flip a coin 4 times. List the sample space.</vt:lpstr>
      <vt:lpstr>Markov Chain</vt:lpstr>
      <vt:lpstr>PowerPoint Presentation</vt:lpstr>
      <vt:lpstr>PowerPoint Presentation</vt:lpstr>
      <vt:lpstr>PowerPoint Presentation</vt:lpstr>
      <vt:lpstr>PowerPoint Presentation</vt:lpstr>
      <vt:lpstr>Stochastic Process</vt:lpstr>
      <vt:lpstr>Random Variable</vt:lpstr>
      <vt:lpstr>PowerPoint Presentation</vt:lpstr>
      <vt:lpstr>Stochastic Process</vt:lpstr>
      <vt:lpstr>Irreducible And Not Irreducible Markov Chain</vt:lpstr>
      <vt:lpstr>Irreducible And Not Irreducible Markov Chain</vt:lpstr>
      <vt:lpstr>Irreducible And Not Irreducible Markov Chain</vt:lpstr>
      <vt:lpstr>Recurrent State of Markov Chain</vt:lpstr>
      <vt:lpstr>Recurrent State of Markov Chain</vt:lpstr>
      <vt:lpstr>PowerPoint Presentation</vt:lpstr>
      <vt:lpstr>PowerPoint Presentation</vt:lpstr>
      <vt:lpstr>Queuing Theory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Queuing Theory?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RESEARCH OR OPERATIONAL RESEARCH</dc:title>
  <dc:creator>Wazir laghari</dc:creator>
  <cp:lastModifiedBy>Wazir laghari</cp:lastModifiedBy>
  <cp:revision>47</cp:revision>
  <dcterms:created xsi:type="dcterms:W3CDTF">2020-11-07T06:28:16Z</dcterms:created>
  <dcterms:modified xsi:type="dcterms:W3CDTF">2020-11-21T11:30:38Z</dcterms:modified>
</cp:coreProperties>
</file>